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Loai-Hataba/DEPI-Data-Science-Project" TargetMode="External" Type="http://schemas.openxmlformats.org/officeDocument/2006/relationships/hyperlink"/><Relationship Id="rId11" Target="https://github.com/Loai-Hataba/DEPI-Data-Science-Project" TargetMode="External" Type="http://schemas.openxmlformats.org/officeDocument/2006/relationships/hyperlink"/><Relationship Id="rId12" Target="https://github.com/Loai-Hataba/DEPI-Data-Science-Project" TargetMode="External" Type="http://schemas.openxmlformats.org/officeDocument/2006/relationships/hyperlink"/><Relationship Id="rId13" Target="https://github.com/Loai-Hataba/DEPI-Data-Science-Project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https://github.com/Loai-Hataba/DEPI-Data-Science-Project" TargetMode="External" Type="http://schemas.openxmlformats.org/officeDocument/2006/relationships/hyperlink"/><Relationship Id="rId5" Target="https://github.com/Loai-Hataba/DEPI-Data-Science-Project" TargetMode="External" Type="http://schemas.openxmlformats.org/officeDocument/2006/relationships/hyperlink"/><Relationship Id="rId6" Target="https://github.com/Loai-Hataba/DEPI-Data-Science-Project" TargetMode="External" Type="http://schemas.openxmlformats.org/officeDocument/2006/relationships/hyperlink"/><Relationship Id="rId7" Target="https://github.com/Loai-Hataba/DEPI-Data-Science-Project" TargetMode="External" Type="http://schemas.openxmlformats.org/officeDocument/2006/relationships/hyperlink"/><Relationship Id="rId8" Target="https://github.com/Loai-Hataba/DEPI-Data-Science-Project" TargetMode="External" Type="http://schemas.openxmlformats.org/officeDocument/2006/relationships/hyperlink"/><Relationship Id="rId9" Target="https://github.com/Loai-Hataba/DEPI-Data-Science-Project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73318" y="2357907"/>
            <a:ext cx="7608084" cy="4545964"/>
            <a:chOff x="0" y="0"/>
            <a:chExt cx="4777841" cy="28548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77841" cy="2854844"/>
            </a:xfrm>
            <a:custGeom>
              <a:avLst/>
              <a:gdLst/>
              <a:ahLst/>
              <a:cxnLst/>
              <a:rect r="r" b="b" t="t" l="l"/>
              <a:pathLst>
                <a:path h="2854844" w="4777841">
                  <a:moveTo>
                    <a:pt x="28461" y="0"/>
                  </a:moveTo>
                  <a:lnTo>
                    <a:pt x="4749380" y="0"/>
                  </a:lnTo>
                  <a:cubicBezTo>
                    <a:pt x="4765099" y="0"/>
                    <a:pt x="4777841" y="12742"/>
                    <a:pt x="4777841" y="28461"/>
                  </a:cubicBezTo>
                  <a:lnTo>
                    <a:pt x="4777841" y="2826383"/>
                  </a:lnTo>
                  <a:cubicBezTo>
                    <a:pt x="4777841" y="2842102"/>
                    <a:pt x="4765099" y="2854844"/>
                    <a:pt x="4749380" y="2854844"/>
                  </a:cubicBezTo>
                  <a:lnTo>
                    <a:pt x="28461" y="2854844"/>
                  </a:lnTo>
                  <a:cubicBezTo>
                    <a:pt x="12742" y="2854844"/>
                    <a:pt x="0" y="2842102"/>
                    <a:pt x="0" y="2826383"/>
                  </a:cubicBezTo>
                  <a:lnTo>
                    <a:pt x="0" y="28461"/>
                  </a:lnTo>
                  <a:cubicBezTo>
                    <a:pt x="0" y="12742"/>
                    <a:pt x="12742" y="0"/>
                    <a:pt x="284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77841" cy="2892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97054" y="2817242"/>
            <a:ext cx="6360612" cy="3627295"/>
            <a:chOff x="0" y="0"/>
            <a:chExt cx="1425278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5279" cy="812800"/>
            </a:xfrm>
            <a:custGeom>
              <a:avLst/>
              <a:gdLst/>
              <a:ahLst/>
              <a:cxnLst/>
              <a:rect r="r" b="b" t="t" l="l"/>
              <a:pathLst>
                <a:path h="812800" w="1425279">
                  <a:moveTo>
                    <a:pt x="0" y="0"/>
                  </a:moveTo>
                  <a:lnTo>
                    <a:pt x="1425279" y="0"/>
                  </a:lnTo>
                  <a:lnTo>
                    <a:pt x="142527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8414" r="0" b="-841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364505" y="3409342"/>
            <a:ext cx="9816318" cy="153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104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AIForge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4505" y="4964651"/>
            <a:ext cx="6459027" cy="81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  <a:spcBef>
                <a:spcPct val="0"/>
              </a:spcBef>
            </a:pPr>
            <a:r>
              <a:rPr lang="en-US" sz="29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Smart Platform for Hosting and Deploying ML Models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5961" y="1659457"/>
            <a:ext cx="3655501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92480" y="-634986"/>
            <a:ext cx="11357123" cy="5778486"/>
            <a:chOff x="0" y="0"/>
            <a:chExt cx="6134649" cy="3121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649" cy="3121299"/>
            </a:xfrm>
            <a:custGeom>
              <a:avLst/>
              <a:gdLst/>
              <a:ahLst/>
              <a:cxnLst/>
              <a:rect r="r" b="b" t="t" l="l"/>
              <a:pathLst>
                <a:path h="3121299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3748" y="113483"/>
            <a:ext cx="4565789" cy="4584330"/>
            <a:chOff x="0" y="0"/>
            <a:chExt cx="40475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t="0" r="-451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22548" y="113483"/>
            <a:ext cx="4565789" cy="4584330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42441" y="6049413"/>
            <a:ext cx="5051344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🎓 Universities  </a:t>
            </a:r>
          </a:p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Empower students and researchers to deploy models for academic use.</a:t>
            </a:r>
          </a:p>
          <a:p>
            <a:pPr algn="l">
              <a:lnSpc>
                <a:spcPts val="441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77536" y="7807343"/>
            <a:ext cx="5051344" cy="218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🏢 Enterprises  </a:t>
            </a:r>
          </a:p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Centralized solution for sharing and managing ML models across teams.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18328" y="6890430"/>
            <a:ext cx="5051344" cy="274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🚀 Startups  </a:t>
            </a:r>
          </a:p>
          <a:p>
            <a:pPr algn="l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Quickly test and deploy models in a secure and scalable environment.</a:t>
            </a:r>
          </a:p>
          <a:p>
            <a:pPr algn="l">
              <a:lnSpc>
                <a:spcPts val="441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2206" y="686365"/>
            <a:ext cx="7790852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0"/>
              </a:lnSpc>
            </a:pPr>
            <a:r>
              <a:rPr lang="en-US" sz="6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Models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49008" y="5152584"/>
            <a:ext cx="3457249" cy="1828082"/>
            <a:chOff x="0" y="0"/>
            <a:chExt cx="487318" cy="2576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318" cy="257678"/>
            </a:xfrm>
            <a:custGeom>
              <a:avLst/>
              <a:gdLst/>
              <a:ahLst/>
              <a:cxnLst/>
              <a:rect r="r" b="b" t="t" l="l"/>
              <a:pathLst>
                <a:path h="257678" w="487318">
                  <a:moveTo>
                    <a:pt x="128839" y="0"/>
                  </a:moveTo>
                  <a:lnTo>
                    <a:pt x="358479" y="0"/>
                  </a:lnTo>
                  <a:cubicBezTo>
                    <a:pt x="392649" y="0"/>
                    <a:pt x="425420" y="13574"/>
                    <a:pt x="449582" y="37736"/>
                  </a:cubicBezTo>
                  <a:cubicBezTo>
                    <a:pt x="473744" y="61898"/>
                    <a:pt x="487318" y="94669"/>
                    <a:pt x="487318" y="128839"/>
                  </a:cubicBezTo>
                  <a:lnTo>
                    <a:pt x="487318" y="128839"/>
                  </a:lnTo>
                  <a:cubicBezTo>
                    <a:pt x="487318" y="199995"/>
                    <a:pt x="429635" y="257678"/>
                    <a:pt x="358479" y="257678"/>
                  </a:cubicBezTo>
                  <a:lnTo>
                    <a:pt x="128839" y="257678"/>
                  </a:lnTo>
                  <a:cubicBezTo>
                    <a:pt x="94669" y="257678"/>
                    <a:pt x="61898" y="244104"/>
                    <a:pt x="37736" y="219942"/>
                  </a:cubicBezTo>
                  <a:cubicBezTo>
                    <a:pt x="13574" y="195780"/>
                    <a:pt x="0" y="163009"/>
                    <a:pt x="0" y="128839"/>
                  </a:cubicBezTo>
                  <a:lnTo>
                    <a:pt x="0" y="128839"/>
                  </a:lnTo>
                  <a:cubicBezTo>
                    <a:pt x="0" y="94669"/>
                    <a:pt x="13574" y="61898"/>
                    <a:pt x="37736" y="37736"/>
                  </a:cubicBezTo>
                  <a:cubicBezTo>
                    <a:pt x="61898" y="13574"/>
                    <a:pt x="94669" y="0"/>
                    <a:pt x="12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87318" cy="34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4" tooltip="https://github.com/Loai-Hataba/DEPI-Data-Science-Project"/>
                </a:rPr>
                <a:t>🍭</a:t>
              </a:r>
              <a:r>
                <a:rPr lang="en-US" b="true" sz="4599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tooltip="https://github.com/Loai-Hataba/DEPI-Data-Science-Project"/>
                </a:rPr>
                <a:t>Diabetes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113" y="5152584"/>
            <a:ext cx="4842378" cy="1828082"/>
            <a:chOff x="0" y="0"/>
            <a:chExt cx="682560" cy="2576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2560" cy="257678"/>
            </a:xfrm>
            <a:custGeom>
              <a:avLst/>
              <a:gdLst/>
              <a:ahLst/>
              <a:cxnLst/>
              <a:rect r="r" b="b" t="t" l="l"/>
              <a:pathLst>
                <a:path h="257678" w="682560">
                  <a:moveTo>
                    <a:pt x="119909" y="0"/>
                  </a:moveTo>
                  <a:lnTo>
                    <a:pt x="562651" y="0"/>
                  </a:lnTo>
                  <a:cubicBezTo>
                    <a:pt x="628875" y="0"/>
                    <a:pt x="682560" y="53685"/>
                    <a:pt x="682560" y="119909"/>
                  </a:cubicBezTo>
                  <a:lnTo>
                    <a:pt x="682560" y="137769"/>
                  </a:lnTo>
                  <a:cubicBezTo>
                    <a:pt x="682560" y="203993"/>
                    <a:pt x="628875" y="257678"/>
                    <a:pt x="562651" y="257678"/>
                  </a:cubicBezTo>
                  <a:lnTo>
                    <a:pt x="119909" y="257678"/>
                  </a:lnTo>
                  <a:cubicBezTo>
                    <a:pt x="53685" y="257678"/>
                    <a:pt x="0" y="203993"/>
                    <a:pt x="0" y="137769"/>
                  </a:cubicBezTo>
                  <a:lnTo>
                    <a:pt x="0" y="119909"/>
                  </a:lnTo>
                  <a:cubicBezTo>
                    <a:pt x="0" y="53685"/>
                    <a:pt x="53685" y="0"/>
                    <a:pt x="1199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682560" cy="34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b="true" sz="4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6" tooltip="https://github.com/Loai-Hataba/DEPI-Data-Science-Project"/>
                </a:rPr>
                <a:t>🫀 </a:t>
              </a:r>
            </a:p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tooltip="https://github.com/Loai-Hataba/DEPI-Data-Science-Project"/>
                </a:rPr>
                <a:t>Heart Disease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02606" y="7990316"/>
            <a:ext cx="4550052" cy="1828082"/>
            <a:chOff x="0" y="0"/>
            <a:chExt cx="641355" cy="2576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1355" cy="257678"/>
            </a:xfrm>
            <a:custGeom>
              <a:avLst/>
              <a:gdLst/>
              <a:ahLst/>
              <a:cxnLst/>
              <a:rect r="r" b="b" t="t" l="l"/>
              <a:pathLst>
                <a:path h="257678" w="641355">
                  <a:moveTo>
                    <a:pt x="127613" y="0"/>
                  </a:moveTo>
                  <a:lnTo>
                    <a:pt x="513742" y="0"/>
                  </a:lnTo>
                  <a:cubicBezTo>
                    <a:pt x="584221" y="0"/>
                    <a:pt x="641355" y="57134"/>
                    <a:pt x="641355" y="127613"/>
                  </a:cubicBezTo>
                  <a:lnTo>
                    <a:pt x="641355" y="130066"/>
                  </a:lnTo>
                  <a:cubicBezTo>
                    <a:pt x="641355" y="163911"/>
                    <a:pt x="627910" y="196369"/>
                    <a:pt x="603978" y="220301"/>
                  </a:cubicBezTo>
                  <a:cubicBezTo>
                    <a:pt x="580046" y="244233"/>
                    <a:pt x="547587" y="257678"/>
                    <a:pt x="513742" y="257678"/>
                  </a:cubicBezTo>
                  <a:lnTo>
                    <a:pt x="127613" y="257678"/>
                  </a:lnTo>
                  <a:cubicBezTo>
                    <a:pt x="93768" y="257678"/>
                    <a:pt x="61309" y="244233"/>
                    <a:pt x="37377" y="220301"/>
                  </a:cubicBezTo>
                  <a:cubicBezTo>
                    <a:pt x="13445" y="196369"/>
                    <a:pt x="0" y="163911"/>
                    <a:pt x="0" y="130066"/>
                  </a:cubicBezTo>
                  <a:lnTo>
                    <a:pt x="0" y="127613"/>
                  </a:lnTo>
                  <a:cubicBezTo>
                    <a:pt x="0" y="57134"/>
                    <a:pt x="57134" y="0"/>
                    <a:pt x="127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41355" cy="34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tooltip="https://github.com/Loai-Hataba/DEPI-Data-Science-Project"/>
                </a:rPr>
                <a:t>🤯</a:t>
              </a:r>
              <a:r>
                <a:rPr lang="en-US" b="true" sz="4599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9" tooltip="https://github.com/Loai-Hataba/DEPI-Data-Science-Project"/>
                </a:rPr>
                <a:t>Hypertension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79583" y="2647245"/>
            <a:ext cx="2796098" cy="1828082"/>
            <a:chOff x="0" y="0"/>
            <a:chExt cx="394125" cy="2576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4125" cy="257678"/>
            </a:xfrm>
            <a:custGeom>
              <a:avLst/>
              <a:gdLst/>
              <a:ahLst/>
              <a:cxnLst/>
              <a:rect r="r" b="b" t="t" l="l"/>
              <a:pathLst>
                <a:path h="257678" w="394125">
                  <a:moveTo>
                    <a:pt x="128839" y="0"/>
                  </a:moveTo>
                  <a:lnTo>
                    <a:pt x="265286" y="0"/>
                  </a:lnTo>
                  <a:cubicBezTo>
                    <a:pt x="336442" y="0"/>
                    <a:pt x="394125" y="57683"/>
                    <a:pt x="394125" y="128839"/>
                  </a:cubicBezTo>
                  <a:lnTo>
                    <a:pt x="394125" y="128839"/>
                  </a:lnTo>
                  <a:cubicBezTo>
                    <a:pt x="394125" y="163009"/>
                    <a:pt x="380551" y="195780"/>
                    <a:pt x="356389" y="219942"/>
                  </a:cubicBezTo>
                  <a:cubicBezTo>
                    <a:pt x="332227" y="244104"/>
                    <a:pt x="299457" y="257678"/>
                    <a:pt x="265286" y="257678"/>
                  </a:cubicBezTo>
                  <a:lnTo>
                    <a:pt x="128839" y="257678"/>
                  </a:lnTo>
                  <a:cubicBezTo>
                    <a:pt x="94669" y="257678"/>
                    <a:pt x="61898" y="244104"/>
                    <a:pt x="37736" y="219942"/>
                  </a:cubicBezTo>
                  <a:cubicBezTo>
                    <a:pt x="13574" y="195780"/>
                    <a:pt x="0" y="163009"/>
                    <a:pt x="0" y="128839"/>
                  </a:cubicBezTo>
                  <a:lnTo>
                    <a:pt x="0" y="128839"/>
                  </a:lnTo>
                  <a:cubicBezTo>
                    <a:pt x="0" y="94669"/>
                    <a:pt x="13574" y="61898"/>
                    <a:pt x="37736" y="37736"/>
                  </a:cubicBezTo>
                  <a:cubicBezTo>
                    <a:pt x="61898" y="13574"/>
                    <a:pt x="94669" y="0"/>
                    <a:pt x="128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94125" cy="34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0" tooltip="https://github.com/Loai-Hataba/DEPI-Data-Science-Project"/>
                </a:rPr>
                <a:t>🫁</a:t>
              </a:r>
              <a:r>
                <a:rPr lang="en-US" b="true" sz="4599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1" tooltip="https://github.com/Loai-Hataba/DEPI-Data-Science-Project"/>
                </a:rPr>
                <a:t> Asthma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64021" y="5152584"/>
            <a:ext cx="4800617" cy="1828082"/>
            <a:chOff x="0" y="0"/>
            <a:chExt cx="676673" cy="2576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6673" cy="257678"/>
            </a:xfrm>
            <a:custGeom>
              <a:avLst/>
              <a:gdLst/>
              <a:ahLst/>
              <a:cxnLst/>
              <a:rect r="r" b="b" t="t" l="l"/>
              <a:pathLst>
                <a:path h="257678" w="676673">
                  <a:moveTo>
                    <a:pt x="120952" y="0"/>
                  </a:moveTo>
                  <a:lnTo>
                    <a:pt x="555722" y="0"/>
                  </a:lnTo>
                  <a:cubicBezTo>
                    <a:pt x="587800" y="0"/>
                    <a:pt x="618565" y="12743"/>
                    <a:pt x="641247" y="35426"/>
                  </a:cubicBezTo>
                  <a:cubicBezTo>
                    <a:pt x="663930" y="58109"/>
                    <a:pt x="676673" y="88873"/>
                    <a:pt x="676673" y="120952"/>
                  </a:cubicBezTo>
                  <a:lnTo>
                    <a:pt x="676673" y="136726"/>
                  </a:lnTo>
                  <a:cubicBezTo>
                    <a:pt x="676673" y="203526"/>
                    <a:pt x="622521" y="257678"/>
                    <a:pt x="555722" y="257678"/>
                  </a:cubicBezTo>
                  <a:lnTo>
                    <a:pt x="120952" y="257678"/>
                  </a:lnTo>
                  <a:cubicBezTo>
                    <a:pt x="54152" y="257678"/>
                    <a:pt x="0" y="203526"/>
                    <a:pt x="0" y="136726"/>
                  </a:cubicBezTo>
                  <a:lnTo>
                    <a:pt x="0" y="120952"/>
                  </a:lnTo>
                  <a:cubicBezTo>
                    <a:pt x="0" y="54152"/>
                    <a:pt x="54152" y="0"/>
                    <a:pt x="1209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676673" cy="34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b="true" sz="45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2" tooltip="https://github.com/Loai-Hataba/DEPI-Data-Science-Project"/>
                </a:rPr>
                <a:t>🌀</a:t>
              </a:r>
              <a:r>
                <a:rPr lang="en-US" b="true" sz="4599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13" tooltip="https://github.com/Loai-Hataba/DEPI-Data-Science-Project"/>
                </a:rPr>
                <a:t> Schizophrenia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4987" y="3232579"/>
            <a:ext cx="4048813" cy="7054421"/>
            <a:chOff x="0" y="0"/>
            <a:chExt cx="726717" cy="1266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43979" y="0"/>
                  </a:moveTo>
                  <a:lnTo>
                    <a:pt x="682738" y="0"/>
                  </a:lnTo>
                  <a:cubicBezTo>
                    <a:pt x="707027" y="0"/>
                    <a:pt x="726717" y="19690"/>
                    <a:pt x="726717" y="43979"/>
                  </a:cubicBezTo>
                  <a:lnTo>
                    <a:pt x="726717" y="1222211"/>
                  </a:lnTo>
                  <a:cubicBezTo>
                    <a:pt x="726717" y="1246500"/>
                    <a:pt x="707027" y="1266190"/>
                    <a:pt x="682738" y="1266190"/>
                  </a:cubicBezTo>
                  <a:lnTo>
                    <a:pt x="43979" y="1266190"/>
                  </a:lnTo>
                  <a:cubicBezTo>
                    <a:pt x="19690" y="1266190"/>
                    <a:pt x="0" y="1246500"/>
                    <a:pt x="0" y="1222211"/>
                  </a:cubicBezTo>
                  <a:lnTo>
                    <a:pt x="0" y="43979"/>
                  </a:lnTo>
                  <a:cubicBezTo>
                    <a:pt x="0" y="19690"/>
                    <a:pt x="19690" y="0"/>
                    <a:pt x="43979" y="0"/>
                  </a:cubicBezTo>
                  <a:close/>
                </a:path>
              </a:pathLst>
            </a:custGeom>
            <a:blipFill>
              <a:blip r:embed="rId2"/>
              <a:stretch>
                <a:fillRect l="-8041" t="0" r="-804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032" y="2694365"/>
            <a:ext cx="2796098" cy="603893"/>
            <a:chOff x="0" y="0"/>
            <a:chExt cx="394125" cy="851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📊 Key Features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36903" y="2694365"/>
            <a:ext cx="2796098" cy="603893"/>
            <a:chOff x="0" y="0"/>
            <a:chExt cx="394125" cy="851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Models Used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05509" y="6622381"/>
            <a:ext cx="2796098" cy="603893"/>
            <a:chOff x="0" y="0"/>
            <a:chExt cx="394125" cy="851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Best Result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2123" y="6622381"/>
            <a:ext cx="2796098" cy="603893"/>
            <a:chOff x="0" y="0"/>
            <a:chExt cx="394125" cy="851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⚠️ Limitations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06226" y="3568897"/>
            <a:ext cx="2796098" cy="603893"/>
            <a:chOff x="0" y="0"/>
            <a:chExt cx="394125" cy="851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Future Use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00334" y="739596"/>
            <a:ext cx="7208335" cy="149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53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Diabetes Prediction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9457" y="9190876"/>
            <a:ext cx="8110088" cy="93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2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🔍 Goal: Predict diabetes risk using patient health data.</a:t>
            </a:r>
          </a:p>
          <a:p>
            <a:pPr algn="l">
              <a:lnSpc>
                <a:spcPts val="379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363517" y="3307783"/>
            <a:ext cx="2764704" cy="243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Glucose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BMI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Bloo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 Pressure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Insulin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136903" y="3307783"/>
            <a:ext cx="2764704" cy="243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Logisti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Regression (baseline)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Random For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XG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(best accuracy)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015370" y="7236855"/>
            <a:ext cx="5548758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80% Accura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cy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Predicts risk based on input data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Exampl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e: 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Gluc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e=150 → High Risk (80%)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85032" y="7236855"/>
            <a:ext cx="2764704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Demographi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bias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Lab-depe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features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531508" y="4182508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Early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creening tool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Mobile/web deployme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Add lif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estyle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factors</a:t>
            </a:r>
          </a:p>
          <a:p>
            <a:pPr algn="l">
              <a:lnSpc>
                <a:spcPts val="328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952" y="1897669"/>
            <a:ext cx="2796098" cy="603893"/>
            <a:chOff x="0" y="0"/>
            <a:chExt cx="394125" cy="8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📊 Key Features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307369" y="1897669"/>
            <a:ext cx="2796098" cy="603893"/>
            <a:chOff x="0" y="0"/>
            <a:chExt cx="394125" cy="851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Models Used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05312" y="5825685"/>
            <a:ext cx="2796098" cy="603826"/>
            <a:chOff x="0" y="0"/>
            <a:chExt cx="394125" cy="851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125" cy="85113"/>
            </a:xfrm>
            <a:custGeom>
              <a:avLst/>
              <a:gdLst/>
              <a:ahLst/>
              <a:cxnLst/>
              <a:rect r="r" b="b" t="t" l="l"/>
              <a:pathLst>
                <a:path h="85113" w="394125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Best 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7437" y="5697209"/>
            <a:ext cx="2796098" cy="603826"/>
            <a:chOff x="0" y="0"/>
            <a:chExt cx="394125" cy="851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4125" cy="85113"/>
            </a:xfrm>
            <a:custGeom>
              <a:avLst/>
              <a:gdLst/>
              <a:ahLst/>
              <a:cxnLst/>
              <a:rect r="r" b="b" t="t" l="l"/>
              <a:pathLst>
                <a:path h="85113" w="394125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⚠️ Limitations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515561" y="2886694"/>
            <a:ext cx="2796098" cy="603893"/>
            <a:chOff x="0" y="0"/>
            <a:chExt cx="394125" cy="851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Future Use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63517" y="739596"/>
            <a:ext cx="7323973" cy="7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53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Hypertension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8822" y="9248775"/>
            <a:ext cx="8652979" cy="93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2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🔍 Goal: Predict hypertension risk using patient health data.</a:t>
            </a:r>
          </a:p>
          <a:p>
            <a:pPr algn="l">
              <a:lnSpc>
                <a:spcPts val="3791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0698" y="2497934"/>
            <a:ext cx="4881354" cy="292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259" indent="-211629" lvl="1">
              <a:lnSpc>
                <a:spcPts val="3332"/>
              </a:lnSpc>
              <a:buFont typeface="Arial"/>
              <a:buChar char="•"/>
            </a:pP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Biometrics</a:t>
            </a:r>
          </a:p>
          <a:p>
            <a:pPr algn="l" marL="423257" indent="-211629" lvl="1">
              <a:lnSpc>
                <a:spcPts val="3332"/>
              </a:lnSpc>
              <a:buFont typeface="Arial"/>
              <a:buChar char="•"/>
            </a:pP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Lif</a:t>
            </a: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estyle: Sodium intake, activity, smoking</a:t>
            </a:r>
          </a:p>
          <a:p>
            <a:pPr algn="l" marL="423259" indent="-211629" lvl="1">
              <a:lnSpc>
                <a:spcPts val="3332"/>
              </a:lnSpc>
              <a:buFont typeface="Arial"/>
              <a:buChar char="•"/>
            </a:pP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dical History: Diabetes, cholesterol</a:t>
            </a:r>
          </a:p>
          <a:p>
            <a:pPr algn="l" marL="423259" indent="-211629" lvl="1">
              <a:lnSpc>
                <a:spcPts val="3332"/>
              </a:lnSpc>
              <a:buFont typeface="Arial"/>
              <a:buChar char="•"/>
            </a:pPr>
            <a:r>
              <a:rPr lang="en-US" sz="196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Demographics: Age, gender, race</a:t>
            </a:r>
          </a:p>
          <a:p>
            <a:pPr algn="l">
              <a:lnSpc>
                <a:spcPts val="333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307369" y="2575102"/>
            <a:ext cx="3077628" cy="129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3673" indent="-221836" lvl="1">
              <a:lnSpc>
                <a:spcPts val="3493"/>
              </a:lnSpc>
              <a:buFont typeface="Arial"/>
              <a:buChar char="•"/>
            </a:pP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Logisti</a:t>
            </a: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Regression </a:t>
            </a:r>
          </a:p>
          <a:p>
            <a:pPr algn="l" marL="443673" indent="-221836" lvl="1">
              <a:lnSpc>
                <a:spcPts val="3493"/>
              </a:lnSpc>
              <a:buFont typeface="Arial"/>
              <a:buChar char="•"/>
            </a:pP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Random For</a:t>
            </a: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 </a:t>
            </a:r>
          </a:p>
          <a:p>
            <a:pPr algn="l" marL="443673" indent="-221836" lvl="1">
              <a:lnSpc>
                <a:spcPts val="3493"/>
              </a:lnSpc>
              <a:buFont typeface="Arial"/>
              <a:buChar char="•"/>
            </a:pP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XG</a:t>
            </a:r>
            <a:r>
              <a:rPr lang="en-US" sz="2054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Boost/LightGBM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95274" y="6583034"/>
            <a:ext cx="6416385" cy="235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867" indent="-240934" lvl="1">
              <a:lnSpc>
                <a:spcPts val="3794"/>
              </a:lnSpc>
              <a:buFont typeface="Arial"/>
              <a:buChar char="•"/>
            </a:pP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Handles imbalanced data</a:t>
            </a:r>
          </a:p>
          <a:p>
            <a:pPr algn="l" marL="481867" indent="-240934" lvl="1">
              <a:lnSpc>
                <a:spcPts val="3794"/>
              </a:lnSpc>
              <a:buFont typeface="Arial"/>
              <a:buChar char="•"/>
            </a:pP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High accura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cy (80–90%)</a:t>
            </a:r>
          </a:p>
          <a:p>
            <a:pPr algn="l" marL="481867" indent="-240934" lvl="1">
              <a:lnSpc>
                <a:spcPts val="3794"/>
              </a:lnSpc>
              <a:buFont typeface="Arial"/>
              <a:buChar char="•"/>
            </a:pP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egularization prevents overfitting</a:t>
            </a:r>
          </a:p>
          <a:p>
            <a:pPr algn="l" marL="481867" indent="-240934" lvl="1">
              <a:lnSpc>
                <a:spcPts val="3794"/>
              </a:lnSpc>
              <a:buFont typeface="Arial"/>
              <a:buChar char="•"/>
            </a:pP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Feature importanc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 + rob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231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prediction</a:t>
            </a:r>
          </a:p>
          <a:p>
            <a:pPr algn="l">
              <a:lnSpc>
                <a:spcPts val="3794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77437" y="6315211"/>
            <a:ext cx="4527875" cy="294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9477" indent="-214738" lvl="1">
              <a:lnSpc>
                <a:spcPts val="3381"/>
              </a:lnSpc>
              <a:buFont typeface="Arial"/>
              <a:buChar char="•"/>
            </a:pP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Self-reported data = potential</a:t>
            </a: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bias</a:t>
            </a:r>
          </a:p>
          <a:p>
            <a:pPr algn="l" marL="429477" indent="-214738" lvl="1">
              <a:lnSpc>
                <a:spcPts val="3381"/>
              </a:lnSpc>
              <a:buFont typeface="Arial"/>
              <a:buChar char="•"/>
            </a:pP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May miss seco</a:t>
            </a: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ndary hypert</a:t>
            </a: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ension</a:t>
            </a: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causes</a:t>
            </a:r>
          </a:p>
          <a:p>
            <a:pPr algn="l" marL="429477" indent="-214738" lvl="1">
              <a:lnSpc>
                <a:spcPts val="3381"/>
              </a:lnSpc>
              <a:buFont typeface="Arial"/>
              <a:buChar char="•"/>
            </a:pPr>
            <a:r>
              <a:rPr lang="en-US" sz="198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Possible demographic underrepresentation</a:t>
            </a:r>
          </a:p>
          <a:p>
            <a:pPr algn="l">
              <a:lnSpc>
                <a:spcPts val="338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546955" y="3695464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Early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creening tool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Mobile/web deployme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Add lif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estyle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factors</a:t>
            </a:r>
          </a:p>
          <a:p>
            <a:pPr algn="l">
              <a:lnSpc>
                <a:spcPts val="3281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2924987" y="3232579"/>
            <a:ext cx="4048813" cy="7054421"/>
            <a:chOff x="0" y="0"/>
            <a:chExt cx="726717" cy="1266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43979" y="0"/>
                  </a:moveTo>
                  <a:lnTo>
                    <a:pt x="682738" y="0"/>
                  </a:lnTo>
                  <a:cubicBezTo>
                    <a:pt x="707027" y="0"/>
                    <a:pt x="726717" y="19690"/>
                    <a:pt x="726717" y="43979"/>
                  </a:cubicBezTo>
                  <a:lnTo>
                    <a:pt x="726717" y="1222211"/>
                  </a:lnTo>
                  <a:cubicBezTo>
                    <a:pt x="726717" y="1246500"/>
                    <a:pt x="707027" y="1266190"/>
                    <a:pt x="682738" y="1266190"/>
                  </a:cubicBezTo>
                  <a:lnTo>
                    <a:pt x="43979" y="1266190"/>
                  </a:lnTo>
                  <a:cubicBezTo>
                    <a:pt x="19690" y="1266190"/>
                    <a:pt x="0" y="1246500"/>
                    <a:pt x="0" y="1222211"/>
                  </a:cubicBezTo>
                  <a:lnTo>
                    <a:pt x="0" y="43979"/>
                  </a:lnTo>
                  <a:cubicBezTo>
                    <a:pt x="0" y="19690"/>
                    <a:pt x="19690" y="0"/>
                    <a:pt x="43979" y="0"/>
                  </a:cubicBezTo>
                  <a:close/>
                </a:path>
              </a:pathLst>
            </a:custGeom>
            <a:blipFill>
              <a:blip r:embed="rId4"/>
              <a:stretch>
                <a:fillRect l="-146806" t="0" r="-63053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032" y="2694365"/>
            <a:ext cx="2796098" cy="603893"/>
            <a:chOff x="0" y="0"/>
            <a:chExt cx="394125" cy="8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📊 Key Features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36903" y="2694365"/>
            <a:ext cx="2796098" cy="603893"/>
            <a:chOff x="0" y="0"/>
            <a:chExt cx="394125" cy="851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Models Used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36903" y="3307783"/>
            <a:ext cx="4012147" cy="203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Logisti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Regression 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Random For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 (non-linear patterns)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XG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(best accuracy)</a:t>
            </a:r>
          </a:p>
          <a:p>
            <a:pPr algn="l">
              <a:lnSpc>
                <a:spcPts val="328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5847269" y="6793754"/>
            <a:ext cx="2796098" cy="603893"/>
            <a:chOff x="0" y="0"/>
            <a:chExt cx="394125" cy="851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Best Result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0608" y="6793754"/>
            <a:ext cx="2796098" cy="603893"/>
            <a:chOff x="0" y="0"/>
            <a:chExt cx="394125" cy="851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⚠️ Limitations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06226" y="3568897"/>
            <a:ext cx="2796098" cy="603893"/>
            <a:chOff x="0" y="0"/>
            <a:chExt cx="394125" cy="851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Future Use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65953" y="332817"/>
            <a:ext cx="6679365" cy="149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53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Heart Disease Prediction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517" y="9171749"/>
            <a:ext cx="9180901" cy="45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2216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🔍 Goal: Predict heart disease risk using medical &amp; lifestyle data.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3517" y="3307783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Blood pressure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Cholesterol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Chest pa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type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Exercise-induced angina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757129" y="7408228"/>
            <a:ext cx="5548758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~80%+ Accura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cy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Top pr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edictors reflect cardi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ov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ascular risk factors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63517" y="7408228"/>
            <a:ext cx="5019788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Clinical data required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Dataset bias (e.g., older adults)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Class imbal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ance may re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duce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recall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406226" y="4182508"/>
            <a:ext cx="4170652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Early risk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creening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Doctor support tools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lifes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tyle/family history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Web/mobi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deployment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962683" y="3298258"/>
            <a:ext cx="4043059" cy="7044395"/>
            <a:chOff x="0" y="0"/>
            <a:chExt cx="726717" cy="1266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44042" y="0"/>
                  </a:moveTo>
                  <a:lnTo>
                    <a:pt x="682675" y="0"/>
                  </a:lnTo>
                  <a:cubicBezTo>
                    <a:pt x="694356" y="0"/>
                    <a:pt x="705558" y="4640"/>
                    <a:pt x="713817" y="12900"/>
                  </a:cubicBezTo>
                  <a:cubicBezTo>
                    <a:pt x="722077" y="21159"/>
                    <a:pt x="726717" y="32361"/>
                    <a:pt x="726717" y="44042"/>
                  </a:cubicBezTo>
                  <a:lnTo>
                    <a:pt x="726717" y="1222148"/>
                  </a:lnTo>
                  <a:cubicBezTo>
                    <a:pt x="726717" y="1233829"/>
                    <a:pt x="722077" y="1245031"/>
                    <a:pt x="713817" y="1253290"/>
                  </a:cubicBezTo>
                  <a:cubicBezTo>
                    <a:pt x="705558" y="1261550"/>
                    <a:pt x="694356" y="1266190"/>
                    <a:pt x="682675" y="1266190"/>
                  </a:cubicBezTo>
                  <a:lnTo>
                    <a:pt x="44042" y="1266190"/>
                  </a:lnTo>
                  <a:cubicBezTo>
                    <a:pt x="19718" y="1266190"/>
                    <a:pt x="0" y="1246472"/>
                    <a:pt x="0" y="1222148"/>
                  </a:cubicBezTo>
                  <a:lnTo>
                    <a:pt x="0" y="44042"/>
                  </a:lnTo>
                  <a:cubicBezTo>
                    <a:pt x="0" y="32361"/>
                    <a:pt x="4640" y="21159"/>
                    <a:pt x="12900" y="12900"/>
                  </a:cubicBezTo>
                  <a:cubicBezTo>
                    <a:pt x="21159" y="4640"/>
                    <a:pt x="32361" y="0"/>
                    <a:pt x="44042" y="0"/>
                  </a:cubicBezTo>
                  <a:close/>
                </a:path>
              </a:pathLst>
            </a:custGeom>
            <a:blipFill>
              <a:blip r:embed="rId4"/>
              <a:stretch>
                <a:fillRect l="-8041" t="0" r="-8041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032" y="2694365"/>
            <a:ext cx="2796098" cy="603893"/>
            <a:chOff x="0" y="0"/>
            <a:chExt cx="394125" cy="8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📊 Key Features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36903" y="2694365"/>
            <a:ext cx="2796098" cy="603893"/>
            <a:chOff x="0" y="0"/>
            <a:chExt cx="394125" cy="851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Models Used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48401" y="6622381"/>
            <a:ext cx="2796098" cy="603893"/>
            <a:chOff x="0" y="0"/>
            <a:chExt cx="394125" cy="851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Best Result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2123" y="6622381"/>
            <a:ext cx="2796098" cy="603893"/>
            <a:chOff x="0" y="0"/>
            <a:chExt cx="394125" cy="851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⚠️ Limitations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06226" y="3568897"/>
            <a:ext cx="2796098" cy="603893"/>
            <a:chOff x="0" y="0"/>
            <a:chExt cx="394125" cy="851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Future Use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85284" y="295206"/>
            <a:ext cx="6679365" cy="149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53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Asthma Prediction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5284" y="9269896"/>
            <a:ext cx="8110088" cy="45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2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🔍 Goal: Predict asthma risk using health survey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517" y="3307783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Physical health days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COPD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BMI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Smoking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status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136903" y="3307783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Logisti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Regression (85.5% accuracy)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Random For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 (89.4%)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XG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(best: 89.6%, F1: 0.43)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258262" y="7236855"/>
            <a:ext cx="5548758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89.6% Accura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cy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Top f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eatures highlight physical + respirat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ory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health risks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85032" y="7227330"/>
            <a:ext cx="5249920" cy="16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813" indent="-217907" lvl="1">
              <a:lnSpc>
                <a:spcPts val="3431"/>
              </a:lnSpc>
              <a:buFont typeface="Arial"/>
              <a:buChar char="•"/>
            </a:pP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Imbalanced data (asthma = 14.5%)</a:t>
            </a:r>
          </a:p>
          <a:p>
            <a:pPr algn="l" marL="435813" indent="-217907" lvl="1">
              <a:lnSpc>
                <a:spcPts val="3431"/>
              </a:lnSpc>
              <a:buFont typeface="Arial"/>
              <a:buChar char="•"/>
            </a:pP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Low recall for asthma</a:t>
            </a: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cases</a:t>
            </a:r>
          </a:p>
          <a:p>
            <a:pPr algn="l" marL="435813" indent="-217907" lvl="1">
              <a:lnSpc>
                <a:spcPts val="3431"/>
              </a:lnSpc>
              <a:buFont typeface="Arial"/>
              <a:buChar char="•"/>
            </a:pP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Limite</a:t>
            </a: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 </a:t>
            </a: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201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BRFSS variables</a:t>
            </a:r>
          </a:p>
          <a:p>
            <a:pPr algn="l">
              <a:lnSpc>
                <a:spcPts val="343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531508" y="4182508"/>
            <a:ext cx="4170652" cy="203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Public health planning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Risk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creening tools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environme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ntal &amp; clinica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data</a:t>
            </a:r>
          </a:p>
          <a:p>
            <a:pPr algn="l">
              <a:lnSpc>
                <a:spcPts val="3281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2924987" y="3232579"/>
            <a:ext cx="4052112" cy="7060169"/>
            <a:chOff x="0" y="0"/>
            <a:chExt cx="726717" cy="1266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43944" y="0"/>
                  </a:moveTo>
                  <a:lnTo>
                    <a:pt x="682773" y="0"/>
                  </a:lnTo>
                  <a:cubicBezTo>
                    <a:pt x="707043" y="0"/>
                    <a:pt x="726717" y="19674"/>
                    <a:pt x="726717" y="43944"/>
                  </a:cubicBezTo>
                  <a:lnTo>
                    <a:pt x="726717" y="1222247"/>
                  </a:lnTo>
                  <a:cubicBezTo>
                    <a:pt x="726717" y="1246516"/>
                    <a:pt x="707043" y="1266190"/>
                    <a:pt x="682773" y="1266190"/>
                  </a:cubicBezTo>
                  <a:lnTo>
                    <a:pt x="43944" y="1266190"/>
                  </a:lnTo>
                  <a:cubicBezTo>
                    <a:pt x="19674" y="1266190"/>
                    <a:pt x="0" y="1246516"/>
                    <a:pt x="0" y="1222247"/>
                  </a:cubicBezTo>
                  <a:lnTo>
                    <a:pt x="0" y="43944"/>
                  </a:lnTo>
                  <a:cubicBezTo>
                    <a:pt x="0" y="19674"/>
                    <a:pt x="19674" y="0"/>
                    <a:pt x="43944" y="0"/>
                  </a:cubicBezTo>
                  <a:close/>
                </a:path>
              </a:pathLst>
            </a:custGeom>
            <a:blipFill>
              <a:blip r:embed="rId4"/>
              <a:stretch>
                <a:fillRect l="-5319" t="0" r="-5319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032" y="2694365"/>
            <a:ext cx="2796098" cy="603893"/>
            <a:chOff x="0" y="0"/>
            <a:chExt cx="394125" cy="8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📊 Key Features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36903" y="2694365"/>
            <a:ext cx="2796098" cy="603893"/>
            <a:chOff x="0" y="0"/>
            <a:chExt cx="394125" cy="851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Models Used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36903" y="3307783"/>
            <a:ext cx="4269322" cy="16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Logisti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 Regression (baseline)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Random For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est, 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XG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(handle complex data)</a:t>
            </a:r>
          </a:p>
          <a:p>
            <a:pPr algn="l">
              <a:lnSpc>
                <a:spcPts val="3281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873515" y="6328588"/>
            <a:ext cx="2796098" cy="603893"/>
            <a:chOff x="0" y="0"/>
            <a:chExt cx="394125" cy="851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✅ Focus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2123" y="6328588"/>
            <a:ext cx="2796098" cy="603893"/>
            <a:chOff x="0" y="0"/>
            <a:chExt cx="394125" cy="851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⚠️ Limitations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80977" y="4392783"/>
            <a:ext cx="2796098" cy="603893"/>
            <a:chOff x="0" y="0"/>
            <a:chExt cx="394125" cy="851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4125" cy="85122"/>
            </a:xfrm>
            <a:custGeom>
              <a:avLst/>
              <a:gdLst/>
              <a:ahLst/>
              <a:cxnLst/>
              <a:rect r="r" b="b" t="t" l="l"/>
              <a:pathLst>
                <a:path h="85122" w="394125">
                  <a:moveTo>
                    <a:pt x="42561" y="0"/>
                  </a:moveTo>
                  <a:lnTo>
                    <a:pt x="351564" y="0"/>
                  </a:lnTo>
                  <a:cubicBezTo>
                    <a:pt x="375070" y="0"/>
                    <a:pt x="394125" y="19055"/>
                    <a:pt x="394125" y="42561"/>
                  </a:cubicBezTo>
                  <a:lnTo>
                    <a:pt x="394125" y="42561"/>
                  </a:lnTo>
                  <a:cubicBezTo>
                    <a:pt x="394125" y="53849"/>
                    <a:pt x="389641" y="64674"/>
                    <a:pt x="381660" y="72656"/>
                  </a:cubicBezTo>
                  <a:cubicBezTo>
                    <a:pt x="373678" y="80638"/>
                    <a:pt x="362852" y="85122"/>
                    <a:pt x="351564" y="85122"/>
                  </a:cubicBezTo>
                  <a:lnTo>
                    <a:pt x="42561" y="85122"/>
                  </a:lnTo>
                  <a:cubicBezTo>
                    <a:pt x="31273" y="85122"/>
                    <a:pt x="20448" y="80638"/>
                    <a:pt x="12466" y="72656"/>
                  </a:cubicBezTo>
                  <a:cubicBezTo>
                    <a:pt x="4484" y="64674"/>
                    <a:pt x="0" y="53849"/>
                    <a:pt x="0" y="42561"/>
                  </a:cubicBezTo>
                  <a:lnTo>
                    <a:pt x="0" y="42561"/>
                  </a:lnTo>
                  <a:cubicBezTo>
                    <a:pt x="0" y="31273"/>
                    <a:pt x="4484" y="20448"/>
                    <a:pt x="12466" y="12466"/>
                  </a:cubicBezTo>
                  <a:cubicBezTo>
                    <a:pt x="20448" y="4484"/>
                    <a:pt x="31273" y="0"/>
                    <a:pt x="42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94125" cy="1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💡 Future Use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00334" y="739596"/>
            <a:ext cx="5468301" cy="78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537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Schizophrenia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517" y="3307783"/>
            <a:ext cx="2764704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Memory &amp; attention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scores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Hallucinations, delusions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Family history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Social withdrawal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873515" y="7063372"/>
            <a:ext cx="5548758" cy="121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rly detection (high recall)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Cognitive &amp; soci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cline a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early signals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85032" y="6943062"/>
            <a:ext cx="4045369" cy="28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Rare disorder (~1% prev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alence)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ata challenges (missi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ng,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ensitive,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high-dimensional)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Ethical risks (stigma, misdiagnosis)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980977" y="4997400"/>
            <a:ext cx="5103310" cy="203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High-risk youth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creening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Mobile tracking (digital phe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notyping)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Clinician-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support tools</a:t>
            </a:r>
          </a:p>
          <a:p>
            <a:pPr algn="l" marL="416709" indent="-208355" lvl="1">
              <a:lnSpc>
                <a:spcPts val="3281"/>
              </a:lnSpc>
              <a:buFont typeface="Arial"/>
              <a:buChar char="•"/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Multimodal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data fusion</a:t>
            </a:r>
          </a:p>
          <a:p>
            <a:pPr algn="l">
              <a:lnSpc>
                <a:spcPts val="328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60075" y="9687757"/>
            <a:ext cx="9673693" cy="39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1"/>
              </a:lnSpc>
            </a:pP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🔍 Goal: Predict s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chizophrenia risk using cognitive, behavioral &amp; c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linic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193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data.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95651" y="2694365"/>
            <a:ext cx="4041272" cy="7592635"/>
            <a:chOff x="0" y="0"/>
            <a:chExt cx="726717" cy="13653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6717" cy="1365337"/>
            </a:xfrm>
            <a:custGeom>
              <a:avLst/>
              <a:gdLst/>
              <a:ahLst/>
              <a:cxnLst/>
              <a:rect r="r" b="b" t="t" l="l"/>
              <a:pathLst>
                <a:path h="1365337" w="726717">
                  <a:moveTo>
                    <a:pt x="44061" y="0"/>
                  </a:moveTo>
                  <a:lnTo>
                    <a:pt x="682655" y="0"/>
                  </a:lnTo>
                  <a:cubicBezTo>
                    <a:pt x="706990" y="0"/>
                    <a:pt x="726717" y="19727"/>
                    <a:pt x="726717" y="44061"/>
                  </a:cubicBezTo>
                  <a:lnTo>
                    <a:pt x="726717" y="1321275"/>
                  </a:lnTo>
                  <a:cubicBezTo>
                    <a:pt x="726717" y="1345610"/>
                    <a:pt x="706990" y="1365337"/>
                    <a:pt x="682655" y="1365337"/>
                  </a:cubicBezTo>
                  <a:lnTo>
                    <a:pt x="44061" y="1365337"/>
                  </a:lnTo>
                  <a:cubicBezTo>
                    <a:pt x="19727" y="1365337"/>
                    <a:pt x="0" y="1345610"/>
                    <a:pt x="0" y="1321275"/>
                  </a:cubicBezTo>
                  <a:lnTo>
                    <a:pt x="0" y="44061"/>
                  </a:lnTo>
                  <a:cubicBezTo>
                    <a:pt x="0" y="19727"/>
                    <a:pt x="19727" y="0"/>
                    <a:pt x="44061" y="0"/>
                  </a:cubicBezTo>
                  <a:close/>
                </a:path>
              </a:pathLst>
            </a:custGeom>
            <a:blipFill>
              <a:blip r:embed="rId4"/>
              <a:stretch>
                <a:fillRect l="-21275" t="0" r="-21275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4525" y="6998645"/>
            <a:ext cx="5511282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07435" y="2060444"/>
            <a:ext cx="19702870" cy="3923023"/>
            <a:chOff x="0" y="0"/>
            <a:chExt cx="3052490" cy="6077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8338" r="0" b="-13833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24347" y="3813226"/>
            <a:ext cx="8334953" cy="4415881"/>
            <a:chOff x="0" y="0"/>
            <a:chExt cx="4502198" cy="23852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2198" cy="2385277"/>
            </a:xfrm>
            <a:custGeom>
              <a:avLst/>
              <a:gdLst/>
              <a:ahLst/>
              <a:cxnLst/>
              <a:rect r="r" b="b" t="t" l="l"/>
              <a:pathLst>
                <a:path h="2385277" w="4502198">
                  <a:moveTo>
                    <a:pt x="25979" y="0"/>
                  </a:moveTo>
                  <a:lnTo>
                    <a:pt x="4476219" y="0"/>
                  </a:lnTo>
                  <a:cubicBezTo>
                    <a:pt x="4490567" y="0"/>
                    <a:pt x="4502198" y="11631"/>
                    <a:pt x="4502198" y="25979"/>
                  </a:cubicBezTo>
                  <a:lnTo>
                    <a:pt x="4502198" y="2359298"/>
                  </a:lnTo>
                  <a:cubicBezTo>
                    <a:pt x="4502198" y="2366188"/>
                    <a:pt x="4499461" y="2372796"/>
                    <a:pt x="4494588" y="2377668"/>
                  </a:cubicBezTo>
                  <a:cubicBezTo>
                    <a:pt x="4489717" y="2382540"/>
                    <a:pt x="4483109" y="2385277"/>
                    <a:pt x="4476219" y="2385277"/>
                  </a:cubicBezTo>
                  <a:lnTo>
                    <a:pt x="25979" y="2385277"/>
                  </a:lnTo>
                  <a:cubicBezTo>
                    <a:pt x="11631" y="2385277"/>
                    <a:pt x="0" y="2373646"/>
                    <a:pt x="0" y="2359298"/>
                  </a:cubicBezTo>
                  <a:lnTo>
                    <a:pt x="0" y="25979"/>
                  </a:lnTo>
                  <a:cubicBezTo>
                    <a:pt x="0" y="11631"/>
                    <a:pt x="11631" y="0"/>
                    <a:pt x="2597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502198" cy="244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779"/>
                </a:lnSpc>
              </a:pPr>
            </a:p>
            <a:p>
              <a:pPr algn="just">
                <a:lnSpc>
                  <a:spcPts val="3779"/>
                </a:lnSpc>
              </a:pPr>
              <a:r>
                <a:rPr lang="en-US" sz="26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AIFrog provides a modern, simple, and</a:t>
              </a:r>
            </a:p>
            <a:p>
              <a:pPr algn="just">
                <a:lnSpc>
                  <a:spcPts val="3779"/>
                </a:lnSpc>
              </a:pPr>
              <a:r>
                <a:rPr lang="en-US" sz="26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secure way to deploy ML models.</a:t>
              </a:r>
            </a:p>
            <a:p>
              <a:pPr algn="l">
                <a:lnSpc>
                  <a:spcPts val="3779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By automating deployment and performance tracking, we help teams  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save time and bring their ideas to life—faster than ever before.</a:t>
              </a:r>
            </a:p>
            <a:p>
              <a:pPr algn="l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3752" y="3424399"/>
            <a:ext cx="8166308" cy="150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582695" y="3357724"/>
            <a:ext cx="2632148" cy="263214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40670" y="3510996"/>
            <a:ext cx="2316198" cy="2325603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4"/>
              <a:stretch>
                <a:fillRect l="-25351" t="0" r="-2535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53752" y="4880974"/>
            <a:ext cx="509815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8934" y="2370952"/>
            <a:ext cx="3735173" cy="4534866"/>
            <a:chOff x="0" y="0"/>
            <a:chExt cx="2345671" cy="2847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5671" cy="2847874"/>
            </a:xfrm>
            <a:custGeom>
              <a:avLst/>
              <a:gdLst/>
              <a:ahLst/>
              <a:cxnLst/>
              <a:rect r="r" b="b" t="t" l="l"/>
              <a:pathLst>
                <a:path h="2847874" w="234567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b="true" sz="3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Loai Walid Saad Hataba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65551" y="8211723"/>
            <a:ext cx="4038813" cy="1634849"/>
            <a:chOff x="0" y="0"/>
            <a:chExt cx="2536355" cy="1026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6355" cy="1026677"/>
            </a:xfrm>
            <a:custGeom>
              <a:avLst/>
              <a:gdLst/>
              <a:ahLst/>
              <a:cxnLst/>
              <a:rect r="r" b="b" t="t" l="l"/>
              <a:pathLst>
                <a:path h="1026677" w="2536355">
                  <a:moveTo>
                    <a:pt x="53613" y="0"/>
                  </a:moveTo>
                  <a:lnTo>
                    <a:pt x="2482742" y="0"/>
                  </a:lnTo>
                  <a:cubicBezTo>
                    <a:pt x="2512352" y="0"/>
                    <a:pt x="2536355" y="24003"/>
                    <a:pt x="2536355" y="53613"/>
                  </a:cubicBezTo>
                  <a:lnTo>
                    <a:pt x="2536355" y="973064"/>
                  </a:lnTo>
                  <a:cubicBezTo>
                    <a:pt x="2536355" y="987283"/>
                    <a:pt x="2530707" y="1000920"/>
                    <a:pt x="2520653" y="1010975"/>
                  </a:cubicBezTo>
                  <a:cubicBezTo>
                    <a:pt x="2510598" y="1021029"/>
                    <a:pt x="2496961" y="1026677"/>
                    <a:pt x="2482742" y="1026677"/>
                  </a:cubicBezTo>
                  <a:lnTo>
                    <a:pt x="53613" y="1026677"/>
                  </a:lnTo>
                  <a:cubicBezTo>
                    <a:pt x="39394" y="1026677"/>
                    <a:pt x="25757" y="1021029"/>
                    <a:pt x="15703" y="1010975"/>
                  </a:cubicBezTo>
                  <a:cubicBezTo>
                    <a:pt x="5649" y="1000920"/>
                    <a:pt x="0" y="987283"/>
                    <a:pt x="0" y="973064"/>
                  </a:cubicBezTo>
                  <a:lnTo>
                    <a:pt x="0" y="53613"/>
                  </a:lnTo>
                  <a:cubicBezTo>
                    <a:pt x="0" y="39394"/>
                    <a:pt x="5649" y="25757"/>
                    <a:pt x="15703" y="15703"/>
                  </a:cubicBezTo>
                  <a:cubicBezTo>
                    <a:pt x="25757" y="5649"/>
                    <a:pt x="39394" y="0"/>
                    <a:pt x="53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536355" cy="1083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b="true" sz="3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Tasneem Ahmed Ali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5176" y="1648834"/>
            <a:ext cx="3735173" cy="4534866"/>
            <a:chOff x="0" y="0"/>
            <a:chExt cx="2345671" cy="28478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5671" cy="2847874"/>
            </a:xfrm>
            <a:custGeom>
              <a:avLst/>
              <a:gdLst/>
              <a:ahLst/>
              <a:cxnLst/>
              <a:rect r="r" b="b" t="t" l="l"/>
              <a:pathLst>
                <a:path h="2847874" w="234567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b="true" sz="3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Abdelrahman Ayman Mohamed Farid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376223" y="697434"/>
            <a:ext cx="7535553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Meet Our Team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60363" y="7563043"/>
            <a:ext cx="3735173" cy="2384080"/>
            <a:chOff x="0" y="0"/>
            <a:chExt cx="2345671" cy="14971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5671" cy="1497191"/>
            </a:xfrm>
            <a:custGeom>
              <a:avLst/>
              <a:gdLst/>
              <a:ahLst/>
              <a:cxnLst/>
              <a:rect r="r" b="b" t="t" l="l"/>
              <a:pathLst>
                <a:path h="1497191" w="234567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1439220"/>
                  </a:lnTo>
                  <a:cubicBezTo>
                    <a:pt x="2345671" y="1471237"/>
                    <a:pt x="2319716" y="1497191"/>
                    <a:pt x="2287699" y="1497191"/>
                  </a:cubicBezTo>
                  <a:lnTo>
                    <a:pt x="57971" y="1497191"/>
                  </a:lnTo>
                  <a:cubicBezTo>
                    <a:pt x="25955" y="1497191"/>
                    <a:pt x="0" y="1471237"/>
                    <a:pt x="0" y="1439220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45671" cy="154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b="true" sz="30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Mahmoud Ibrahim Tawfik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5176" y="6905818"/>
            <a:ext cx="3735173" cy="2611811"/>
            <a:chOff x="0" y="0"/>
            <a:chExt cx="2345671" cy="16402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45671" cy="1640205"/>
            </a:xfrm>
            <a:custGeom>
              <a:avLst/>
              <a:gdLst/>
              <a:ahLst/>
              <a:cxnLst/>
              <a:rect r="r" b="b" t="t" l="l"/>
              <a:pathLst>
                <a:path h="1640205" w="234567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1582233"/>
                  </a:lnTo>
                  <a:cubicBezTo>
                    <a:pt x="2345671" y="1614250"/>
                    <a:pt x="2319716" y="1640205"/>
                    <a:pt x="2287699" y="1640205"/>
                  </a:cubicBezTo>
                  <a:lnTo>
                    <a:pt x="57971" y="1640205"/>
                  </a:lnTo>
                  <a:cubicBezTo>
                    <a:pt x="25955" y="1640205"/>
                    <a:pt x="0" y="1614250"/>
                    <a:pt x="0" y="158223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345671" cy="16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b="true" sz="3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Mostafa Tarek Mahmoud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83845" y="3026690"/>
            <a:ext cx="3735173" cy="4534866"/>
            <a:chOff x="0" y="0"/>
            <a:chExt cx="2345671" cy="28478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45671" cy="2847874"/>
            </a:xfrm>
            <a:custGeom>
              <a:avLst/>
              <a:gdLst/>
              <a:ahLst/>
              <a:cxnLst/>
              <a:rect r="r" b="b" t="t" l="l"/>
              <a:pathLst>
                <a:path h="2847874" w="2345671">
                  <a:moveTo>
                    <a:pt x="57971" y="0"/>
                  </a:moveTo>
                  <a:lnTo>
                    <a:pt x="2287699" y="0"/>
                  </a:lnTo>
                  <a:cubicBezTo>
                    <a:pt x="2319716" y="0"/>
                    <a:pt x="2345671" y="25955"/>
                    <a:pt x="2345671" y="57971"/>
                  </a:cubicBezTo>
                  <a:lnTo>
                    <a:pt x="2345671" y="2789903"/>
                  </a:lnTo>
                  <a:cubicBezTo>
                    <a:pt x="2345671" y="2821919"/>
                    <a:pt x="2319716" y="2847874"/>
                    <a:pt x="2287699" y="2847874"/>
                  </a:cubicBezTo>
                  <a:lnTo>
                    <a:pt x="57971" y="2847874"/>
                  </a:lnTo>
                  <a:cubicBezTo>
                    <a:pt x="25955" y="2847874"/>
                    <a:pt x="0" y="2821919"/>
                    <a:pt x="0" y="2789903"/>
                  </a:cubicBezTo>
                  <a:lnTo>
                    <a:pt x="0" y="57971"/>
                  </a:lnTo>
                  <a:cubicBezTo>
                    <a:pt x="0" y="25955"/>
                    <a:pt x="25955" y="0"/>
                    <a:pt x="579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345671" cy="2905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b="true" sz="3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Mohamed Elsayed Anas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9690483" y="301131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7339" y="2967571"/>
            <a:ext cx="3060168" cy="3060168"/>
            <a:chOff x="0" y="0"/>
            <a:chExt cx="1652976" cy="1652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0759" y="0"/>
                  </a:moveTo>
                  <a:lnTo>
                    <a:pt x="1582218" y="0"/>
                  </a:lnTo>
                  <a:cubicBezTo>
                    <a:pt x="1621296" y="0"/>
                    <a:pt x="1652976" y="31680"/>
                    <a:pt x="1652976" y="70759"/>
                  </a:cubicBezTo>
                  <a:lnTo>
                    <a:pt x="1652976" y="1582218"/>
                  </a:lnTo>
                  <a:cubicBezTo>
                    <a:pt x="1652976" y="1621296"/>
                    <a:pt x="1621296" y="1652976"/>
                    <a:pt x="1582218" y="1652976"/>
                  </a:cubicBezTo>
                  <a:lnTo>
                    <a:pt x="70759" y="1652976"/>
                  </a:lnTo>
                  <a:cubicBezTo>
                    <a:pt x="31680" y="1652976"/>
                    <a:pt x="0" y="1621296"/>
                    <a:pt x="0" y="1582218"/>
                  </a:cubicBezTo>
                  <a:lnTo>
                    <a:pt x="0" y="70759"/>
                  </a:lnTo>
                  <a:cubicBezTo>
                    <a:pt x="0" y="31680"/>
                    <a:pt x="31680" y="0"/>
                    <a:pt x="707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52058" y="2520315"/>
            <a:ext cx="2843232" cy="2623185"/>
            <a:chOff x="0" y="0"/>
            <a:chExt cx="44049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3"/>
              <a:stretch>
                <a:fillRect l="-18468" t="0" r="-1846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79556" y="2520315"/>
            <a:ext cx="2843232" cy="2623185"/>
            <a:chOff x="0" y="0"/>
            <a:chExt cx="44049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4"/>
              <a:stretch>
                <a:fillRect l="-26406" t="0" r="-264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50521" y="1975506"/>
            <a:ext cx="7215190" cy="30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🌟</a:t>
            </a: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Vision:  </a:t>
            </a:r>
          </a:p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flexible and secure platform to deploy and share ML models through an easy-to-use interface.  </a:t>
            </a:r>
          </a:p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goal is to speed up the transition from model training to production.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0521" y="5505740"/>
            <a:ext cx="7215190" cy="358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🌟 Mot</a:t>
            </a: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ivation:  </a:t>
            </a:r>
          </a:p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Deploying ML models is often complex and time-consuming.  </a:t>
            </a:r>
          </a:p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Teams need a simple way to upload, share, and monitor models.  </a:t>
            </a:r>
          </a:p>
          <a:p>
            <a:pPr algn="l">
              <a:lnSpc>
                <a:spcPts val="4121"/>
              </a:lnSpc>
            </a:pPr>
            <a:r>
              <a:rPr lang="en-US" sz="24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We want to reduce the time between building a model and using it in real life.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3845" y="1991013"/>
            <a:ext cx="5946401" cy="81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34438" y="2353375"/>
            <a:ext cx="11020481" cy="3171125"/>
            <a:chOff x="0" y="0"/>
            <a:chExt cx="1707361" cy="491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7361" cy="491290"/>
            </a:xfrm>
            <a:custGeom>
              <a:avLst/>
              <a:gdLst/>
              <a:ahLst/>
              <a:cxnLst/>
              <a:rect r="r" b="b" t="t" l="l"/>
              <a:pathLst>
                <a:path h="491290" w="1707361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737" r="0" b="-527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6721" y="4083050"/>
            <a:ext cx="6949006" cy="144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Model Hosting:  </a:t>
            </a:r>
          </a:p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Supports Scikit-learn, TensorFlow, PyTorch, and more.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721" y="5978461"/>
            <a:ext cx="694900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Automated Deployment:  </a:t>
            </a:r>
          </a:p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Turn any model into a RESTful API in just a few clicks.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721" y="7299325"/>
            <a:ext cx="6949006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</a:p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Interactive UI:  </a:t>
            </a:r>
          </a:p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User-friendly interface to manage and monitor models.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8492" y="8429625"/>
            <a:ext cx="694900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Version Management:  </a:t>
            </a:r>
          </a:p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model updates and maintain version history.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8492" y="6215062"/>
            <a:ext cx="694900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 Security &amp; Privacy:  </a:t>
            </a:r>
          </a:p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models and data are protected at all times.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13709" y="305351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2" y="0"/>
                </a:lnTo>
                <a:lnTo>
                  <a:pt x="2880952" y="975923"/>
                </a:lnTo>
                <a:lnTo>
                  <a:pt x="0" y="97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88618" y="1863049"/>
            <a:ext cx="4834841" cy="8423951"/>
            <a:chOff x="0" y="0"/>
            <a:chExt cx="726717" cy="1266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2"/>
              <a:stretch>
                <a:fillRect l="-8041" t="0" r="-804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1112" y="2638878"/>
            <a:ext cx="2796098" cy="603826"/>
            <a:chOff x="0" y="0"/>
            <a:chExt cx="394125" cy="85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125" cy="85113"/>
            </a:xfrm>
            <a:custGeom>
              <a:avLst/>
              <a:gdLst/>
              <a:ahLst/>
              <a:cxnLst/>
              <a:rect r="r" b="b" t="t" l="l"/>
              <a:pathLst>
                <a:path h="85113" w="394125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🖥️ Frontend: 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9599" y="4632955"/>
            <a:ext cx="2796098" cy="593627"/>
            <a:chOff x="0" y="0"/>
            <a:chExt cx="394125" cy="836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4125" cy="83675"/>
            </a:xfrm>
            <a:custGeom>
              <a:avLst/>
              <a:gdLst/>
              <a:ahLst/>
              <a:cxnLst/>
              <a:rect r="r" b="b" t="t" l="l"/>
              <a:pathLst>
                <a:path h="83675" w="39412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9599" y="6967041"/>
            <a:ext cx="2796098" cy="593627"/>
            <a:chOff x="0" y="0"/>
            <a:chExt cx="394125" cy="83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4125" cy="83675"/>
            </a:xfrm>
            <a:custGeom>
              <a:avLst/>
              <a:gdLst/>
              <a:ahLst/>
              <a:cxnLst/>
              <a:rect r="r" b="b" t="t" l="l"/>
              <a:pathLst>
                <a:path h="83675" w="39412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🗄️ Database: 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9599" y="8716577"/>
            <a:ext cx="2796098" cy="593627"/>
            <a:chOff x="0" y="0"/>
            <a:chExt cx="394125" cy="83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4125" cy="83675"/>
            </a:xfrm>
            <a:custGeom>
              <a:avLst/>
              <a:gdLst/>
              <a:ahLst/>
              <a:cxnLst/>
              <a:rect r="r" b="b" t="t" l="l"/>
              <a:pathLst>
                <a:path h="83675" w="39412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394125" cy="13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📡 Model Serving: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42114" y="147436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9"/>
                </a:lnTo>
                <a:lnTo>
                  <a:pt x="0" y="99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83780" y="1057275"/>
            <a:ext cx="6856090" cy="6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11825" y="2555779"/>
            <a:ext cx="544103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Built with React or HTML/CSS to provide an intuitive user experience.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3199" y="4688344"/>
            <a:ext cx="501087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Uses Flask or FastAPI to handle API requests and deployment logic.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599" y="4799911"/>
            <a:ext cx="279609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⚙️ Backend: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63199" y="6435179"/>
            <a:ext cx="501087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MongoDB or PostgreSQL to store user data, model metadata, and performance logs.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63199" y="8329736"/>
            <a:ext cx="807257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Models are served as RESTful APIs, accessible over the network.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6843" y="2702381"/>
            <a:ext cx="2796098" cy="603826"/>
            <a:chOff x="0" y="0"/>
            <a:chExt cx="394125" cy="85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125" cy="85113"/>
            </a:xfrm>
            <a:custGeom>
              <a:avLst/>
              <a:gdLst/>
              <a:ahLst/>
              <a:cxnLst/>
              <a:rect r="r" b="b" t="t" l="l"/>
              <a:pathLst>
                <a:path h="85113" w="394125">
                  <a:moveTo>
                    <a:pt x="42556" y="0"/>
                  </a:moveTo>
                  <a:lnTo>
                    <a:pt x="351569" y="0"/>
                  </a:lnTo>
                  <a:cubicBezTo>
                    <a:pt x="375072" y="0"/>
                    <a:pt x="394125" y="19053"/>
                    <a:pt x="394125" y="42556"/>
                  </a:cubicBezTo>
                  <a:lnTo>
                    <a:pt x="394125" y="42556"/>
                  </a:lnTo>
                  <a:cubicBezTo>
                    <a:pt x="394125" y="66060"/>
                    <a:pt x="375072" y="85113"/>
                    <a:pt x="351569" y="85113"/>
                  </a:cubicBezTo>
                  <a:lnTo>
                    <a:pt x="42556" y="85113"/>
                  </a:lnTo>
                  <a:cubicBezTo>
                    <a:pt x="19053" y="85113"/>
                    <a:pt x="0" y="66060"/>
                    <a:pt x="0" y="42556"/>
                  </a:cubicBezTo>
                  <a:lnTo>
                    <a:pt x="0" y="42556"/>
                  </a:lnTo>
                  <a:cubicBezTo>
                    <a:pt x="0" y="19053"/>
                    <a:pt x="19053" y="0"/>
                    <a:pt x="42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94125" cy="13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1️⃣ Upload Mode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34942" y="4846677"/>
            <a:ext cx="2796098" cy="593627"/>
            <a:chOff x="0" y="0"/>
            <a:chExt cx="394125" cy="83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125" cy="83675"/>
            </a:xfrm>
            <a:custGeom>
              <a:avLst/>
              <a:gdLst/>
              <a:ahLst/>
              <a:cxnLst/>
              <a:rect r="r" b="b" t="t" l="l"/>
              <a:pathLst>
                <a:path h="83675" w="39412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4125" cy="13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2️⃣ Analyze Model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781800"/>
            <a:ext cx="2796098" cy="593627"/>
            <a:chOff x="0" y="0"/>
            <a:chExt cx="394125" cy="83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4125" cy="83675"/>
            </a:xfrm>
            <a:custGeom>
              <a:avLst/>
              <a:gdLst/>
              <a:ahLst/>
              <a:cxnLst/>
              <a:rect r="r" b="b" t="t" l="l"/>
              <a:pathLst>
                <a:path h="83675" w="394125">
                  <a:moveTo>
                    <a:pt x="41838" y="0"/>
                  </a:moveTo>
                  <a:lnTo>
                    <a:pt x="352288" y="0"/>
                  </a:lnTo>
                  <a:cubicBezTo>
                    <a:pt x="375394" y="0"/>
                    <a:pt x="394125" y="18731"/>
                    <a:pt x="394125" y="41838"/>
                  </a:cubicBezTo>
                  <a:lnTo>
                    <a:pt x="394125" y="41838"/>
                  </a:lnTo>
                  <a:cubicBezTo>
                    <a:pt x="394125" y="52934"/>
                    <a:pt x="389718" y="63575"/>
                    <a:pt x="381872" y="71421"/>
                  </a:cubicBezTo>
                  <a:cubicBezTo>
                    <a:pt x="374025" y="79267"/>
                    <a:pt x="363384" y="83675"/>
                    <a:pt x="352288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4125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3️⃣ Deploy Mode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69730" y="8123769"/>
            <a:ext cx="3670649" cy="675018"/>
            <a:chOff x="0" y="0"/>
            <a:chExt cx="517398" cy="951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7398" cy="95148"/>
            </a:xfrm>
            <a:custGeom>
              <a:avLst/>
              <a:gdLst/>
              <a:ahLst/>
              <a:cxnLst/>
              <a:rect r="r" b="b" t="t" l="l"/>
              <a:pathLst>
                <a:path h="95148" w="517398">
                  <a:moveTo>
                    <a:pt x="47574" y="0"/>
                  </a:moveTo>
                  <a:lnTo>
                    <a:pt x="469824" y="0"/>
                  </a:lnTo>
                  <a:cubicBezTo>
                    <a:pt x="482442" y="0"/>
                    <a:pt x="494542" y="5012"/>
                    <a:pt x="503464" y="13934"/>
                  </a:cubicBezTo>
                  <a:cubicBezTo>
                    <a:pt x="512386" y="22856"/>
                    <a:pt x="517398" y="34956"/>
                    <a:pt x="517398" y="47574"/>
                  </a:cubicBezTo>
                  <a:lnTo>
                    <a:pt x="517398" y="47574"/>
                  </a:lnTo>
                  <a:cubicBezTo>
                    <a:pt x="517398" y="60191"/>
                    <a:pt x="512386" y="72292"/>
                    <a:pt x="503464" y="81213"/>
                  </a:cubicBezTo>
                  <a:cubicBezTo>
                    <a:pt x="494542" y="90135"/>
                    <a:pt x="482442" y="95148"/>
                    <a:pt x="469824" y="95148"/>
                  </a:cubicBezTo>
                  <a:lnTo>
                    <a:pt x="47574" y="95148"/>
                  </a:lnTo>
                  <a:cubicBezTo>
                    <a:pt x="34956" y="95148"/>
                    <a:pt x="22856" y="90135"/>
                    <a:pt x="13934" y="81213"/>
                  </a:cubicBezTo>
                  <a:cubicBezTo>
                    <a:pt x="5012" y="72292"/>
                    <a:pt x="0" y="60191"/>
                    <a:pt x="0" y="47574"/>
                  </a:cubicBezTo>
                  <a:lnTo>
                    <a:pt x="0" y="47574"/>
                  </a:lnTo>
                  <a:cubicBezTo>
                    <a:pt x="0" y="34956"/>
                    <a:pt x="5012" y="22856"/>
                    <a:pt x="13934" y="13934"/>
                  </a:cubicBezTo>
                  <a:cubicBezTo>
                    <a:pt x="22856" y="5012"/>
                    <a:pt x="34956" y="0"/>
                    <a:pt x="47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7398" cy="133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4️⃣ Monitor Performanc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654030" y="529741"/>
            <a:ext cx="2945886" cy="997919"/>
          </a:xfrm>
          <a:custGeom>
            <a:avLst/>
            <a:gdLst/>
            <a:ahLst/>
            <a:cxnLst/>
            <a:rect r="r" b="b" t="t" l="l"/>
            <a:pathLst>
              <a:path h="997919" w="2945886">
                <a:moveTo>
                  <a:pt x="0" y="0"/>
                </a:moveTo>
                <a:lnTo>
                  <a:pt x="2945886" y="0"/>
                </a:lnTo>
                <a:lnTo>
                  <a:pt x="2945886" y="997918"/>
                </a:lnTo>
                <a:lnTo>
                  <a:pt x="0" y="99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13751" y="1520163"/>
            <a:ext cx="5074249" cy="7616133"/>
          </a:xfrm>
          <a:custGeom>
            <a:avLst/>
            <a:gdLst/>
            <a:ahLst/>
            <a:cxnLst/>
            <a:rect r="r" b="b" t="t" l="l"/>
            <a:pathLst>
              <a:path h="7616133" w="5074249">
                <a:moveTo>
                  <a:pt x="0" y="0"/>
                </a:moveTo>
                <a:lnTo>
                  <a:pt x="5074249" y="0"/>
                </a:lnTo>
                <a:lnTo>
                  <a:pt x="5074249" y="7616133"/>
                </a:lnTo>
                <a:lnTo>
                  <a:pt x="0" y="761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78852" y="1057275"/>
            <a:ext cx="6856090" cy="6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64024" y="3292554"/>
            <a:ext cx="544103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user uploads their machine learning model to the platform.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05054" y="5545605"/>
            <a:ext cx="501087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system detects the model type and prepares it for deployment.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7504" y="7451627"/>
            <a:ext cx="501087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The model is deployed as a RESTful API endpoint.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74201" y="8903562"/>
            <a:ext cx="8072579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3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Real-time monitoring tools show usage, speed, and accuracy stats.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9597" y="1693137"/>
            <a:ext cx="4595268" cy="8858348"/>
          </a:xfrm>
          <a:custGeom>
            <a:avLst/>
            <a:gdLst/>
            <a:ahLst/>
            <a:cxnLst/>
            <a:rect r="r" b="b" t="t" l="l"/>
            <a:pathLst>
              <a:path h="8858348" w="4595268">
                <a:moveTo>
                  <a:pt x="0" y="0"/>
                </a:moveTo>
                <a:lnTo>
                  <a:pt x="4595268" y="0"/>
                </a:lnTo>
                <a:lnTo>
                  <a:pt x="4595268" y="8858348"/>
                </a:lnTo>
                <a:lnTo>
                  <a:pt x="0" y="88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516" y="2351399"/>
            <a:ext cx="12236315" cy="718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Seamless Integration — Connects with hospitals, clinics, and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EHR systems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User-Friendly Access — Web dashboards, mobile apps, and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 endpoints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Real-Time Predictions — Instant risk assessments for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doctors &amp; patients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It Matters ?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🚀 Faster Diagnoses — Al supports clinical decisions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🩺 Better Outcomes — Early detection saves lives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📊 Data-Driven Care — Personalized risk predictions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"From code to clinic—Al that works where it's needed most."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07047" y="540739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3" y="0"/>
                </a:lnTo>
                <a:lnTo>
                  <a:pt x="2880953" y="975922"/>
                </a:lnTo>
                <a:lnTo>
                  <a:pt x="0" y="97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8516" y="61213"/>
            <a:ext cx="10927809" cy="170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1"/>
              </a:lnSpc>
              <a:spcBef>
                <a:spcPct val="0"/>
              </a:spcBef>
            </a:pPr>
            <a:r>
              <a:rPr lang="en-US" b="true" sz="40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</a:t>
            </a:r>
            <a:r>
              <a:rPr lang="en-US" b="true" sz="40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 Model Deployment</a:t>
            </a:r>
          </a:p>
          <a:p>
            <a:pPr algn="l">
              <a:lnSpc>
                <a:spcPts val="6851"/>
              </a:lnSpc>
              <a:spcBef>
                <a:spcPct val="0"/>
              </a:spcBef>
            </a:pPr>
            <a:r>
              <a:rPr lang="en-US" b="true" sz="40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Turning Al into Real-World Impact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170658"/>
            <a:ext cx="8903335" cy="7170669"/>
            <a:chOff x="0" y="0"/>
            <a:chExt cx="5353432" cy="43116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3431" cy="4311607"/>
            </a:xfrm>
            <a:custGeom>
              <a:avLst/>
              <a:gdLst/>
              <a:ahLst/>
              <a:cxnLst/>
              <a:rect r="r" b="b" t="t" l="l"/>
              <a:pathLst>
                <a:path h="4311607" w="5353431">
                  <a:moveTo>
                    <a:pt x="24320" y="0"/>
                  </a:moveTo>
                  <a:lnTo>
                    <a:pt x="5329111" y="0"/>
                  </a:lnTo>
                  <a:cubicBezTo>
                    <a:pt x="5335561" y="0"/>
                    <a:pt x="5341747" y="2562"/>
                    <a:pt x="5346308" y="7123"/>
                  </a:cubicBezTo>
                  <a:cubicBezTo>
                    <a:pt x="5350869" y="11684"/>
                    <a:pt x="5353431" y="17870"/>
                    <a:pt x="5353431" y="24320"/>
                  </a:cubicBezTo>
                  <a:lnTo>
                    <a:pt x="5353431" y="4287287"/>
                  </a:lnTo>
                  <a:cubicBezTo>
                    <a:pt x="5353431" y="4293737"/>
                    <a:pt x="5350869" y="4299923"/>
                    <a:pt x="5346308" y="4304484"/>
                  </a:cubicBezTo>
                  <a:cubicBezTo>
                    <a:pt x="5341747" y="4309045"/>
                    <a:pt x="5335561" y="4311607"/>
                    <a:pt x="5329111" y="4311607"/>
                  </a:cubicBezTo>
                  <a:lnTo>
                    <a:pt x="24320" y="4311607"/>
                  </a:lnTo>
                  <a:cubicBezTo>
                    <a:pt x="10889" y="4311607"/>
                    <a:pt x="0" y="4300719"/>
                    <a:pt x="0" y="4287287"/>
                  </a:cubicBezTo>
                  <a:lnTo>
                    <a:pt x="0" y="24320"/>
                  </a:lnTo>
                  <a:cubicBezTo>
                    <a:pt x="0" y="17870"/>
                    <a:pt x="2562" y="11684"/>
                    <a:pt x="7123" y="7123"/>
                  </a:cubicBezTo>
                  <a:cubicBezTo>
                    <a:pt x="11684" y="2562"/>
                    <a:pt x="17870" y="0"/>
                    <a:pt x="243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53432" cy="4349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24820" y="2472027"/>
            <a:ext cx="8134415" cy="6506325"/>
            <a:chOff x="0" y="0"/>
            <a:chExt cx="491277" cy="392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1277" cy="392949"/>
            </a:xfrm>
            <a:custGeom>
              <a:avLst/>
              <a:gdLst/>
              <a:ahLst/>
              <a:cxnLst/>
              <a:rect r="r" b="b" t="t" l="l"/>
              <a:pathLst>
                <a:path h="392949" w="491277">
                  <a:moveTo>
                    <a:pt x="21890" y="0"/>
                  </a:moveTo>
                  <a:lnTo>
                    <a:pt x="469387" y="0"/>
                  </a:lnTo>
                  <a:cubicBezTo>
                    <a:pt x="481476" y="0"/>
                    <a:pt x="491277" y="9801"/>
                    <a:pt x="491277" y="21890"/>
                  </a:cubicBezTo>
                  <a:lnTo>
                    <a:pt x="491277" y="371058"/>
                  </a:lnTo>
                  <a:cubicBezTo>
                    <a:pt x="491277" y="383148"/>
                    <a:pt x="481476" y="392949"/>
                    <a:pt x="469387" y="392949"/>
                  </a:cubicBezTo>
                  <a:lnTo>
                    <a:pt x="21890" y="392949"/>
                  </a:lnTo>
                  <a:cubicBezTo>
                    <a:pt x="9801" y="392949"/>
                    <a:pt x="0" y="383148"/>
                    <a:pt x="0" y="371058"/>
                  </a:cubicBezTo>
                  <a:lnTo>
                    <a:pt x="0" y="21890"/>
                  </a:lnTo>
                  <a:cubicBezTo>
                    <a:pt x="0" y="9801"/>
                    <a:pt x="9801" y="0"/>
                    <a:pt x="21890" y="0"/>
                  </a:cubicBezTo>
                  <a:close/>
                </a:path>
              </a:pathLst>
            </a:custGeom>
            <a:blipFill>
              <a:blip r:embed="rId3"/>
              <a:stretch>
                <a:fillRect l="-10139" t="0" r="-1013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07047" y="540739"/>
            <a:ext cx="2880953" cy="975923"/>
          </a:xfrm>
          <a:custGeom>
            <a:avLst/>
            <a:gdLst/>
            <a:ahLst/>
            <a:cxnLst/>
            <a:rect r="r" b="b" t="t" l="l"/>
            <a:pathLst>
              <a:path h="975923" w="2880953">
                <a:moveTo>
                  <a:pt x="0" y="0"/>
                </a:moveTo>
                <a:lnTo>
                  <a:pt x="2880953" y="0"/>
                </a:lnTo>
                <a:lnTo>
                  <a:pt x="2880953" y="975922"/>
                </a:lnTo>
                <a:lnTo>
                  <a:pt x="0" y="97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9092" y="1309849"/>
            <a:ext cx="6669234" cy="697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2"/>
              </a:lnSpc>
            </a:pPr>
            <a:r>
              <a:rPr lang="en-US" sz="4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User Interface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9092" y="3032230"/>
            <a:ext cx="8305086" cy="684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📊 Dashboard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 all uploaded models, their status, and usage.</a:t>
            </a:r>
          </a:p>
          <a:p>
            <a:pPr algn="just">
              <a:lnSpc>
                <a:spcPts val="4953"/>
              </a:lnSpc>
            </a:pP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📤 Upload Form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Easily upload models with configurations.</a:t>
            </a:r>
          </a:p>
          <a:p>
            <a:pPr algn="just">
              <a:lnSpc>
                <a:spcPts val="4953"/>
              </a:lnSpc>
            </a:pP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📈 Performance Reports  </a:t>
            </a:r>
          </a:p>
          <a:p>
            <a:pPr algn="just">
              <a:lnSpc>
                <a:spcPts val="4953"/>
              </a:lnSpc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charts and stats to evaluate model behavior and performance.</a:t>
            </a:r>
          </a:p>
          <a:p>
            <a:pPr algn="just">
              <a:lnSpc>
                <a:spcPts val="495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DAGmT4jmlk8</dc:identifier>
  <dcterms:modified xsi:type="dcterms:W3CDTF">2011-08-01T06:04:30Z</dcterms:modified>
  <cp:revision>1</cp:revision>
  <dc:title>Black and Purple Gradient Modern Data Analyst Presentation</dc:title>
</cp:coreProperties>
</file>